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EEF2973-68D7-4724-8209-5FE8177B387E}" type="datetimeFigureOut">
              <a:rPr lang="ru-RU" smtClean="0"/>
              <a:pPr/>
              <a:t>18.05.2019</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1B5380F-DCE8-47F3-8464-78FD6989018F}"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B5380F-DCE8-47F3-8464-78FD6989018F}"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B5380F-DCE8-47F3-8464-78FD6989018F}"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B5380F-DCE8-47F3-8464-78FD6989018F}"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B5380F-DCE8-47F3-8464-78FD6989018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B5380F-DCE8-47F3-8464-78FD6989018F}"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1B5380F-DCE8-47F3-8464-78FD6989018F}"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1B5380F-DCE8-47F3-8464-78FD6989018F}"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1B5380F-DCE8-47F3-8464-78FD698901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B5380F-DCE8-47F3-8464-78FD698901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EF2973-68D7-4724-8209-5FE8177B387E}" type="datetimeFigureOut">
              <a:rPr lang="ru-RU" smtClean="0"/>
              <a:pPr/>
              <a:t>18.05.2019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B5380F-DCE8-47F3-8464-78FD698901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EEF2973-68D7-4724-8209-5FE8177B387E}" type="datetimeFigureOut">
              <a:rPr lang="ru-RU" smtClean="0"/>
              <a:pPr/>
              <a:t>18.05.2019</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1B5380F-DCE8-47F3-8464-78FD698901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2060"/>
                </a:solidFill>
              </a:rPr>
              <a:t>Профилактика безопасности в быту</a:t>
            </a:r>
            <a:endParaRPr lang="ru-RU" dirty="0">
              <a:solidFill>
                <a:srgbClr val="002060"/>
              </a:solidFill>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xmlns="" val="209564371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476672"/>
            <a:ext cx="7272808" cy="5909310"/>
          </a:xfrm>
          <a:prstGeom prst="rect">
            <a:avLst/>
          </a:prstGeom>
        </p:spPr>
        <p:txBody>
          <a:bodyPr wrap="square">
            <a:spAutoFit/>
          </a:bodyPr>
          <a:lstStyle/>
          <a:p>
            <a:r>
              <a:rPr lang="ru-RU" dirty="0" smtClean="0">
                <a:solidFill>
                  <a:srgbClr val="FF0000"/>
                </a:solidFill>
              </a:rPr>
              <a:t>Запомните следующие меры предосторожности:</a:t>
            </a:r>
          </a:p>
          <a:p>
            <a:endParaRPr lang="ru-RU" sz="1200" dirty="0" smtClean="0"/>
          </a:p>
          <a:p>
            <a:pPr marL="171450" indent="-171450">
              <a:buFont typeface="Wingdings" pitchFamily="2" charset="2"/>
              <a:buChar char="v"/>
            </a:pPr>
            <a:r>
              <a:rPr lang="ru-RU" sz="1200" dirty="0" smtClean="0"/>
              <a:t>когда вы моете холодильник, другие бытовые электроприборы, меняете лампочку или предохранитель, отключите общий выключатель электричества в квартире;</a:t>
            </a:r>
          </a:p>
          <a:p>
            <a:pPr marL="171450" indent="-171450">
              <a:buFont typeface="Wingdings" pitchFamily="2" charset="2"/>
              <a:buChar char="v"/>
            </a:pPr>
            <a:r>
              <a:rPr lang="ru-RU" sz="1200" dirty="0" smtClean="0"/>
              <a:t>не держите включенные бытовые электроприборы в ванной, так как там образуются токопроводящие водяные пары. Радиодинамик или лампочка, подключенные к сети и упавшие в ванну во время купания, вызывают тяжелые последствия. Розетки не должны быть расположены слишком близко к ванне или раковине;</a:t>
            </a:r>
          </a:p>
          <a:p>
            <a:pPr marL="171450" indent="-171450">
              <a:buFont typeface="Wingdings" pitchFamily="2" charset="2"/>
              <a:buChar char="v"/>
            </a:pPr>
            <a:r>
              <a:rPr lang="ru-RU" sz="1200" dirty="0" smtClean="0"/>
              <a:t>никогда не пользуйтесь фенами или электробритвой, если они мокрые или имеют оголенные токопроводящие концы или детали;</a:t>
            </a:r>
          </a:p>
          <a:p>
            <a:pPr marL="171450" indent="-171450">
              <a:buFont typeface="Wingdings" pitchFamily="2" charset="2"/>
              <a:buChar char="v"/>
            </a:pPr>
            <a:r>
              <a:rPr lang="ru-RU" sz="1200" dirty="0" smtClean="0"/>
              <a:t>как уже было сказано, не вынимайте вилку из розетки, потянув за шнур (он может оборваться, оголив проводники, находящиеся под напряжением);</a:t>
            </a:r>
          </a:p>
          <a:p>
            <a:pPr marL="171450" indent="-171450">
              <a:buFont typeface="Wingdings" pitchFamily="2" charset="2"/>
              <a:buChar char="v"/>
            </a:pPr>
            <a:r>
              <a:rPr lang="ru-RU" sz="1200" dirty="0" smtClean="0"/>
              <a:t>не ремонтируйте вилки электроприборов с помощью изоленты, меняйте их сразу, если они сломались;</a:t>
            </a:r>
          </a:p>
          <a:p>
            <a:pPr marL="171450" indent="-171450">
              <a:buFont typeface="Wingdings" pitchFamily="2" charset="2"/>
              <a:buChar char="v"/>
            </a:pPr>
            <a:r>
              <a:rPr lang="ru-RU" sz="1200" dirty="0" smtClean="0"/>
              <a:t>не беритесь за утюг мокрыми руками и не гладьте, стоя на полу босиком, так как в случае электрического поражения, это облегчит проход тока через тело в землю;</a:t>
            </a:r>
          </a:p>
          <a:p>
            <a:pPr marL="171450" indent="-171450">
              <a:buFont typeface="Wingdings" pitchFamily="2" charset="2"/>
              <a:buChar char="v"/>
            </a:pPr>
            <a:r>
              <a:rPr lang="ru-RU" sz="1200" dirty="0" smtClean="0"/>
              <a:t>помните, что шнур утюга притягивает детей, и держите утюг в недосягаемом для них месте, никогда не оставляйте включенный электроутюг без присмотра;</a:t>
            </a:r>
          </a:p>
          <a:p>
            <a:pPr marL="171450" indent="-171450">
              <a:buFont typeface="Wingdings" pitchFamily="2" charset="2"/>
              <a:buChar char="v"/>
            </a:pPr>
            <a:r>
              <a:rPr lang="ru-RU" sz="1200" dirty="0" smtClean="0"/>
              <a:t>не накручивайте шнур вокруг горячего утюга, это может повредить изоляцию провода;</a:t>
            </a:r>
          </a:p>
          <a:p>
            <a:pPr marL="171450" indent="-171450">
              <a:buFont typeface="Wingdings" pitchFamily="2" charset="2"/>
              <a:buChar char="v"/>
            </a:pPr>
            <a:r>
              <a:rPr lang="ru-RU" sz="1200" dirty="0" smtClean="0"/>
              <a:t>прежде чем налить воду в емкость </a:t>
            </a:r>
            <a:r>
              <a:rPr lang="ru-RU" sz="1200" dirty="0" err="1" smtClean="0"/>
              <a:t>отпаривателя</a:t>
            </a:r>
            <a:r>
              <a:rPr lang="ru-RU" sz="1200" dirty="0" smtClean="0"/>
              <a:t> утюга, вытаскивайте вилку из розетки;</a:t>
            </a:r>
          </a:p>
          <a:p>
            <a:pPr marL="171450" indent="-171450">
              <a:buFont typeface="Wingdings" pitchFamily="2" charset="2"/>
              <a:buChar char="v"/>
            </a:pPr>
            <a:r>
              <a:rPr lang="ru-RU" sz="1200" dirty="0" smtClean="0"/>
              <a:t>не включайте больше одной вилки в розетку, несколько вилок могут вызвать короткое замыкание и пожар;</a:t>
            </a:r>
          </a:p>
          <a:p>
            <a:pPr marL="171450" indent="-171450">
              <a:buFont typeface="Wingdings" pitchFamily="2" charset="2"/>
              <a:buChar char="v"/>
            </a:pPr>
            <a:r>
              <a:rPr lang="ru-RU" sz="1200" dirty="0" smtClean="0"/>
              <a:t>когда вы закончили пользоваться удлинителем, сначала выдерните вилку из розетки, а затем уже сворачивайте его;</a:t>
            </a:r>
          </a:p>
          <a:p>
            <a:pPr marL="171450" indent="-171450">
              <a:buFont typeface="Wingdings" pitchFamily="2" charset="2"/>
              <a:buChar char="v"/>
            </a:pPr>
            <a:r>
              <a:rPr lang="ru-RU" sz="1200" dirty="0" smtClean="0"/>
              <a:t>обнаруженные оголенные места и обрывы электропроводов надо немедленно ремонтировать; не делайте временных соединений проводов, предоставьте выполнение всех работ квалифицированным специалистам;</a:t>
            </a:r>
          </a:p>
          <a:p>
            <a:pPr marL="171450" indent="-171450">
              <a:buFont typeface="Wingdings" pitchFamily="2" charset="2"/>
              <a:buChar char="v"/>
            </a:pPr>
            <a:r>
              <a:rPr lang="ru-RU" sz="1200" dirty="0" smtClean="0"/>
              <a:t>временная установка елочных электрических гирлянд не должна вам позволить забыть самые элементарные нормы безопасности;</a:t>
            </a:r>
          </a:p>
          <a:p>
            <a:pPr marL="171450" indent="-171450">
              <a:buFont typeface="Wingdings" pitchFamily="2" charset="2"/>
              <a:buChar char="v"/>
            </a:pPr>
            <a:r>
              <a:rPr lang="ru-RU" sz="1200" dirty="0" smtClean="0"/>
              <a:t>при самостоятельном ремонте приборов находящихся под напряжением помните золотое правило монтеров - одну руку держать за спиной (т.к. в таком случае риск поражения с летальным исходом значительно меньше).</a:t>
            </a:r>
            <a:endParaRPr lang="ru-RU" sz="1200" dirty="0"/>
          </a:p>
        </p:txBody>
      </p:sp>
    </p:spTree>
    <p:extLst>
      <p:ext uri="{BB962C8B-B14F-4D97-AF65-F5344CB8AC3E}">
        <p14:creationId xmlns:p14="http://schemas.microsoft.com/office/powerpoint/2010/main" xmlns="" val="121217227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115616" y="116632"/>
            <a:ext cx="6336704" cy="1224136"/>
          </a:xfrm>
        </p:spPr>
        <p:txBody>
          <a:bodyPr/>
          <a:lstStyle/>
          <a:p>
            <a:r>
              <a:rPr lang="ru-RU" sz="4000" dirty="0" smtClean="0"/>
              <a:t>Падения предметов.</a:t>
            </a:r>
            <a:endParaRPr lang="ru-RU" sz="4000" dirty="0"/>
          </a:p>
        </p:txBody>
      </p:sp>
      <p:pic>
        <p:nvPicPr>
          <p:cNvPr id="14" name="Объект 1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772816"/>
            <a:ext cx="3384376" cy="2808312"/>
          </a:xfrm>
        </p:spPr>
      </p:pic>
      <p:sp>
        <p:nvSpPr>
          <p:cNvPr id="13" name="Текст 12"/>
          <p:cNvSpPr>
            <a:spLocks noGrp="1"/>
          </p:cNvSpPr>
          <p:nvPr>
            <p:ph type="body" sz="half" idx="2"/>
          </p:nvPr>
        </p:nvSpPr>
        <p:spPr>
          <a:xfrm>
            <a:off x="4139952" y="1628800"/>
            <a:ext cx="4464495" cy="4492301"/>
          </a:xfrm>
        </p:spPr>
        <p:txBody>
          <a:bodyPr>
            <a:normAutofit lnSpcReduction="10000"/>
          </a:bodyPr>
          <a:lstStyle/>
          <a:p>
            <a:r>
              <a:rPr lang="ru-RU" dirty="0"/>
              <a:t>Часто многие вещи не имеют точного и надежного места в доме. Находясь в неустойчивом положении, стопки книг, вазы с цветами, шкафы могут стать причиной происшествия. Лучший способ избежать его - всегда быть внимательным к тому, что нас окружает.</a:t>
            </a:r>
          </a:p>
          <a:p>
            <a:endParaRPr lang="ru-RU" dirty="0"/>
          </a:p>
          <a:p>
            <a:r>
              <a:rPr lang="ru-RU" dirty="0"/>
              <a:t>Есть вероятность столкнуться с опасностью вблизи дома. Могут неожиданно обвалиться карнизы старых домов или плохо закрепленная черепица. Если вам нужно пройти вблизи незаселенного дома, лучше избежать риска и идти подальше от опасной площадки. Такая предусмотрительность желательна также зимой в холодных районах, когда под крышами домов образуются сосульки, которые во время оттепели срываются вниз и могут поразить как летящее с большой скоростью острое копье.</a:t>
            </a:r>
          </a:p>
        </p:txBody>
      </p:sp>
    </p:spTree>
    <p:extLst>
      <p:ext uri="{BB962C8B-B14F-4D97-AF65-F5344CB8AC3E}">
        <p14:creationId xmlns:p14="http://schemas.microsoft.com/office/powerpoint/2010/main" xmlns="" val="40688622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260648"/>
            <a:ext cx="2918427" cy="1030725"/>
          </a:xfrm>
        </p:spPr>
        <p:txBody>
          <a:bodyPr/>
          <a:lstStyle/>
          <a:p>
            <a:r>
              <a:rPr lang="ru-RU" sz="6000" dirty="0" smtClean="0"/>
              <a:t>Газ</a:t>
            </a:r>
            <a:endParaRPr lang="ru-RU" sz="60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1412776"/>
            <a:ext cx="3456384" cy="5328592"/>
          </a:xfrm>
        </p:spPr>
      </p:pic>
      <p:sp>
        <p:nvSpPr>
          <p:cNvPr id="4" name="Текст 3"/>
          <p:cNvSpPr>
            <a:spLocks noGrp="1"/>
          </p:cNvSpPr>
          <p:nvPr>
            <p:ph type="body" sz="half" idx="2"/>
          </p:nvPr>
        </p:nvSpPr>
        <p:spPr>
          <a:xfrm>
            <a:off x="3851920" y="1268760"/>
            <a:ext cx="4896545" cy="5040560"/>
          </a:xfrm>
        </p:spPr>
        <p:txBody>
          <a:bodyPr>
            <a:noAutofit/>
          </a:bodyPr>
          <a:lstStyle/>
          <a:p>
            <a:r>
              <a:rPr lang="ru-RU" sz="1400" dirty="0"/>
              <a:t>Нет такого вида энергии, который не был бы источником опасности. Важно использовать ее аккуратно и периодически контролировать пригодность приборов и приспособлений.</a:t>
            </a:r>
          </a:p>
          <a:p>
            <a:endParaRPr lang="ru-RU" sz="1400" dirty="0"/>
          </a:p>
          <a:p>
            <a:r>
              <a:rPr lang="ru-RU" sz="1400" dirty="0"/>
              <a:t>В случае отравления газом необходимо перенести человека в хорошо проветриваемое место, не заставляя его идти самого, положить, расстегнуть одежду на груди, завернуть его в одеяло, чтобы избежать переохлаждения, обеспечить спокойствие и тишину, не давать алкогольных напитков, вызвать врача.</a:t>
            </a:r>
          </a:p>
          <a:p>
            <a:endParaRPr lang="ru-RU" sz="1400" dirty="0"/>
          </a:p>
          <a:p>
            <a:r>
              <a:rPr lang="ru-RU" sz="1400" dirty="0"/>
              <a:t>При установке газовой плиты (баллона) пользуйтесь только услугами специалистов газовой службы, требуйте от них документ, удостоверяющий, что работы произведены в соответствии с техническими нормами и правилами безопасности:</a:t>
            </a:r>
          </a:p>
          <a:p>
            <a:endParaRPr lang="ru-RU" sz="1400" dirty="0"/>
          </a:p>
          <a:p>
            <a:pPr marL="285750" indent="-285750">
              <a:buFont typeface="Wingdings" pitchFamily="2" charset="2"/>
              <a:buChar char="v"/>
            </a:pPr>
            <a:r>
              <a:rPr lang="ru-RU" sz="1400" dirty="0"/>
              <a:t>не подпускайте малолетних детей к газовой плите (баллону) и не разрешайте им играть на кухне;</a:t>
            </a:r>
          </a:p>
          <a:p>
            <a:pPr marL="285750" indent="-285750">
              <a:buFont typeface="Wingdings" pitchFamily="2" charset="2"/>
              <a:buChar char="v"/>
            </a:pPr>
            <a:r>
              <a:rPr lang="ru-RU" sz="1400" dirty="0"/>
              <a:t>горящий газ сжигает кислород, поэтому не закрывайте в кухне вентиляционные отверстия и чаще проветривайте ее;</a:t>
            </a:r>
          </a:p>
          <a:p>
            <a:pPr marL="285750" indent="-285750">
              <a:buFont typeface="Wingdings" pitchFamily="2" charset="2"/>
              <a:buChar char="v"/>
            </a:pPr>
            <a:r>
              <a:rPr lang="ru-RU" sz="1400" dirty="0"/>
              <a:t>на ночь и уходя из дома обязательно перекрывайте кран подачи газа.</a:t>
            </a:r>
          </a:p>
        </p:txBody>
      </p:sp>
    </p:spTree>
    <p:extLst>
      <p:ext uri="{BB962C8B-B14F-4D97-AF65-F5344CB8AC3E}">
        <p14:creationId xmlns:p14="http://schemas.microsoft.com/office/powerpoint/2010/main" xmlns="" val="247057607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548680"/>
            <a:ext cx="4320481" cy="2880320"/>
          </a:xfrm>
        </p:spPr>
      </p:pic>
      <p:sp>
        <p:nvSpPr>
          <p:cNvPr id="4" name="Текст 3"/>
          <p:cNvSpPr>
            <a:spLocks noGrp="1"/>
          </p:cNvSpPr>
          <p:nvPr>
            <p:ph type="body" sz="half" idx="2"/>
          </p:nvPr>
        </p:nvSpPr>
        <p:spPr>
          <a:xfrm>
            <a:off x="3131840" y="548680"/>
            <a:ext cx="5314465" cy="5572421"/>
          </a:xfrm>
        </p:spPr>
        <p:txBody>
          <a:bodyPr>
            <a:noAutofit/>
          </a:bodyPr>
          <a:lstStyle/>
          <a:p>
            <a:r>
              <a:rPr lang="ru-RU" sz="1800" dirty="0">
                <a:solidFill>
                  <a:srgbClr val="7030A0"/>
                </a:solidFill>
              </a:rPr>
              <a:t>Помните: в аварийных ситуациях на газовых магистралях вам могут внезапно перекрыть подачу газа, а потом вновь подать его без предупреждения!</a:t>
            </a:r>
          </a:p>
          <a:p>
            <a:endParaRPr lang="ru-RU" sz="1800" dirty="0">
              <a:solidFill>
                <a:srgbClr val="7030A0"/>
              </a:solidFill>
            </a:endParaRPr>
          </a:p>
          <a:p>
            <a:r>
              <a:rPr lang="ru-RU" sz="1800" dirty="0">
                <a:solidFill>
                  <a:srgbClr val="7030A0"/>
                </a:solidFill>
              </a:rPr>
              <a:t>Газ, который обычно используется в домах, бывает двух видов:</a:t>
            </a:r>
          </a:p>
          <a:p>
            <a:endParaRPr lang="ru-RU" sz="1800" dirty="0">
              <a:solidFill>
                <a:srgbClr val="7030A0"/>
              </a:solidFill>
            </a:endParaRPr>
          </a:p>
          <a:p>
            <a:r>
              <a:rPr lang="ru-RU" sz="1800" dirty="0">
                <a:solidFill>
                  <a:srgbClr val="7030A0"/>
                </a:solidFill>
              </a:rPr>
              <a:t>сжиженный нефтяной газ (в баллонах) и метан (городской магистральный газ). Но каким бы газом вы ни пользовались, важно подчеркнуть, что для установки приборов, газовых колонок, печей и для ухода за ними надо обращаться только к специалистам. Часто пожары возникают из-за незнания как пользоваться газом - этой потенциальной бомбой или из-за легкомыслия. Баллон с газом на обратной стороне имеет инструкцию по правильному пользованию, которую, к сожалению, никто не читает.</a:t>
            </a:r>
          </a:p>
        </p:txBody>
      </p:sp>
    </p:spTree>
    <p:extLst>
      <p:ext uri="{BB962C8B-B14F-4D97-AF65-F5344CB8AC3E}">
        <p14:creationId xmlns:p14="http://schemas.microsoft.com/office/powerpoint/2010/main" xmlns="" val="15951930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332656"/>
            <a:ext cx="7038528" cy="5940088"/>
          </a:xfrm>
          <a:prstGeom prst="rect">
            <a:avLst/>
          </a:prstGeom>
        </p:spPr>
        <p:txBody>
          <a:bodyPr wrap="square">
            <a:spAutoFit/>
          </a:bodyPr>
          <a:lstStyle/>
          <a:p>
            <a:r>
              <a:rPr lang="ru-RU" sz="2000" dirty="0" smtClean="0">
                <a:solidFill>
                  <a:srgbClr val="FF0000"/>
                </a:solidFill>
              </a:rPr>
              <a:t>Если произошла УТЕЧКА ГАЗА в квартире то:</a:t>
            </a:r>
          </a:p>
          <a:p>
            <a:endParaRPr lang="ru-RU" sz="2000" dirty="0" smtClean="0">
              <a:solidFill>
                <a:srgbClr val="FF0000"/>
              </a:solidFill>
            </a:endParaRPr>
          </a:p>
          <a:p>
            <a:pPr marL="342900" indent="-342900">
              <a:buFont typeface="Wingdings" pitchFamily="2" charset="2"/>
              <a:buChar char="v"/>
            </a:pPr>
            <a:r>
              <a:rPr lang="ru-RU" sz="2000" dirty="0" smtClean="0"/>
              <a:t>немедленно предупредите соседей и от них по телефону вызовите аварийную газовую службу, избегая всяких действий, вызывающих искрение и повышение температуры воздуха в квартире;</a:t>
            </a:r>
          </a:p>
          <a:p>
            <a:pPr marL="342900" indent="-342900">
              <a:buFont typeface="Wingdings" pitchFamily="2" charset="2"/>
              <a:buChar char="v"/>
            </a:pPr>
            <a:r>
              <a:rPr lang="ru-RU" sz="2000" dirty="0" smtClean="0"/>
              <a:t>проветрите квартиру, открыв окна и удалив из нее всех присутствующих. Нельзя курить, зажигать спички, нажимать кнопку электрического звонка, клавиши выключателей, звонить по телефону (выдерните шнур из розетки, чтобы вам не могли позвонить), ходить по твердому полу в обуви с гвоздями или подковками (чтобы избежать образование искры). Иногда искра появляется при включении какого-нибудь электроприбора (очень часто - холодильника) и ее достаточно, чтобы вызвать взрыв, несмотря на принимаемые меры предосторожности;</a:t>
            </a:r>
          </a:p>
          <a:p>
            <a:pPr marL="342900" indent="-342900">
              <a:buFont typeface="Wingdings" pitchFamily="2" charset="2"/>
              <a:buChar char="v"/>
            </a:pPr>
            <a:r>
              <a:rPr lang="ru-RU" sz="2000" dirty="0" smtClean="0"/>
              <a:t>прекратите, если возможно, подачу газа, выйдите из квартиры, закрыв за собой дверь, и дождитесь прибытия специалистов газовой службы на улице.</a:t>
            </a:r>
            <a:endParaRPr lang="ru-RU" sz="2000" dirty="0"/>
          </a:p>
        </p:txBody>
      </p:sp>
    </p:spTree>
    <p:extLst>
      <p:ext uri="{BB962C8B-B14F-4D97-AF65-F5344CB8AC3E}">
        <p14:creationId xmlns:p14="http://schemas.microsoft.com/office/powerpoint/2010/main" xmlns="" val="187537338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7992888" cy="5016758"/>
          </a:xfrm>
          <a:prstGeom prst="rect">
            <a:avLst/>
          </a:prstGeom>
        </p:spPr>
        <p:txBody>
          <a:bodyPr wrap="square">
            <a:spAutoFit/>
          </a:bodyPr>
          <a:lstStyle/>
          <a:p>
            <a:r>
              <a:rPr lang="ru-RU" sz="2000" dirty="0" smtClean="0">
                <a:solidFill>
                  <a:srgbClr val="FF0000"/>
                </a:solidFill>
              </a:rPr>
              <a:t>Если ПОГАСЛО ПЛАМЯ В ГОРЕЛКЕ то:</a:t>
            </a:r>
          </a:p>
          <a:p>
            <a:endParaRPr lang="ru-RU" sz="2000" dirty="0" smtClean="0">
              <a:solidFill>
                <a:srgbClr val="FF0000"/>
              </a:solidFill>
            </a:endParaRPr>
          </a:p>
          <a:p>
            <a:pPr marL="342900" indent="-342900">
              <a:buFont typeface="Wingdings" pitchFamily="2" charset="2"/>
              <a:buChar char="v"/>
            </a:pPr>
            <a:r>
              <a:rPr lang="ru-RU" sz="2000" dirty="0" smtClean="0"/>
              <a:t>заметив потухшую горелку, не пытайтесь вновь зажечь ее - это приведет к взрыву накопившегося газа. Перекройте кран подачи газа, откройте окна и проветрите кухню;</a:t>
            </a:r>
          </a:p>
          <a:p>
            <a:pPr marL="342900" indent="-342900">
              <a:buFont typeface="Wingdings" pitchFamily="2" charset="2"/>
              <a:buChar char="v"/>
            </a:pPr>
            <a:r>
              <a:rPr lang="ru-RU" sz="2000" dirty="0" smtClean="0"/>
              <a:t>подождите, пока горелка остынет (при необходимости очистите ее от остатков пищи и жира, продуйте отверстия подачи газа) и затем вновь зажгите газ, предварительно закрыв окна и ликвидировав сквозняк;</a:t>
            </a:r>
          </a:p>
          <a:p>
            <a:pPr marL="342900" indent="-342900">
              <a:buFont typeface="Wingdings" pitchFamily="2" charset="2"/>
              <a:buChar char="v"/>
            </a:pPr>
            <a:r>
              <a:rPr lang="ru-RU" sz="2000" dirty="0" smtClean="0"/>
              <a:t>если на кухне накопилось много газа, во избежание отравления намочите водой платок, прижмите к лицу и, дыша через него, войдите на кухню и перекройте кран подачи газа. Если это сделать не удается, немедленно эвакуируйте всех соседей по лестничной площадке и вызовите аварийную газовую службу и пожарную охрану;</a:t>
            </a:r>
          </a:p>
          <a:p>
            <a:pPr marL="342900" indent="-342900">
              <a:buFont typeface="Wingdings" pitchFamily="2" charset="2"/>
              <a:buChar char="v"/>
            </a:pPr>
            <a:r>
              <a:rPr lang="ru-RU" sz="2000" dirty="0" smtClean="0"/>
              <a:t>окажите помощь пострадавшим от отравления газом.</a:t>
            </a:r>
            <a:endParaRPr lang="ru-RU" sz="2000" dirty="0"/>
          </a:p>
        </p:txBody>
      </p:sp>
    </p:spTree>
    <p:extLst>
      <p:ext uri="{BB962C8B-B14F-4D97-AF65-F5344CB8AC3E}">
        <p14:creationId xmlns:p14="http://schemas.microsoft.com/office/powerpoint/2010/main" xmlns="" val="11136305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76672"/>
            <a:ext cx="8712968" cy="6186309"/>
          </a:xfrm>
          <a:prstGeom prst="rect">
            <a:avLst/>
          </a:prstGeom>
        </p:spPr>
        <p:txBody>
          <a:bodyPr wrap="square">
            <a:spAutoFit/>
          </a:bodyPr>
          <a:lstStyle/>
          <a:p>
            <a:r>
              <a:rPr lang="ru-RU" dirty="0" smtClean="0">
                <a:solidFill>
                  <a:srgbClr val="FF0000"/>
                </a:solidFill>
              </a:rPr>
              <a:t>Если произошла УТЕЧКА ИЗ БАЛЛОНА СО СЖАТЫМ ГАЗОМ то:</a:t>
            </a:r>
          </a:p>
          <a:p>
            <a:endParaRPr lang="ru-RU" dirty="0" smtClean="0"/>
          </a:p>
          <a:p>
            <a:pPr marL="285750" indent="-285750">
              <a:buFont typeface="Wingdings" pitchFamily="2" charset="2"/>
              <a:buChar char="v"/>
            </a:pPr>
            <a:r>
              <a:rPr lang="ru-RU" dirty="0" smtClean="0"/>
              <a:t>немедленно вызовите аварийную газовую службу и вместе с соседями вынесите баллон на улицу, оберегая его от ударов. Не подпускайте к баллону детей и накройте его мокрой плотной тканью;</a:t>
            </a:r>
          </a:p>
          <a:p>
            <a:pPr marL="285750" indent="-285750">
              <a:buFont typeface="Wingdings" pitchFamily="2" charset="2"/>
              <a:buChar char="v"/>
            </a:pPr>
            <a:r>
              <a:rPr lang="ru-RU" dirty="0" smtClean="0"/>
              <a:t>как правило, утечка возникает на месте соединения баллона с гибким шлангом. Если нельзя вынести баллон на улицу, можно временно перекрыть утечку мокрой тряпкой. Проветрите кухню, не пользуйтесь освещением и электроприборами;</a:t>
            </a:r>
          </a:p>
          <a:p>
            <a:pPr marL="285750" indent="-285750">
              <a:buFont typeface="Wingdings" pitchFamily="2" charset="2"/>
              <a:buChar char="v"/>
            </a:pPr>
            <a:r>
              <a:rPr lang="ru-RU" dirty="0" smtClean="0"/>
              <a:t>если прибывшие специалисты газовой службы определят, что пользоваться этим баллоном опасно, возьмите у них заключение и, вызвав представителей районной газовой службы, потребуйте заменить неисправный баллон за их счет.</a:t>
            </a:r>
          </a:p>
          <a:p>
            <a:endParaRPr lang="ru-RU" dirty="0" smtClean="0"/>
          </a:p>
          <a:p>
            <a:endParaRPr lang="ru-RU" dirty="0"/>
          </a:p>
          <a:p>
            <a:r>
              <a:rPr lang="ru-RU" dirty="0" smtClean="0">
                <a:solidFill>
                  <a:srgbClr val="FF0000"/>
                </a:solidFill>
              </a:rPr>
              <a:t>Если появился ОГОНЬ НА БАЛЛОНЕ С ГАЗОМ то:</a:t>
            </a:r>
          </a:p>
          <a:p>
            <a:endParaRPr lang="ru-RU" dirty="0" smtClean="0"/>
          </a:p>
          <a:p>
            <a:pPr marL="285750" indent="-285750">
              <a:buFont typeface="Wingdings" pitchFamily="2" charset="2"/>
              <a:buChar char="v"/>
            </a:pPr>
            <a:r>
              <a:rPr lang="ru-RU" dirty="0" smtClean="0"/>
              <a:t>попросите домашних или соседей немедленно вызвать пожарную охрану и аварийную газовую службу, удалите всех из квартиры;</a:t>
            </a:r>
          </a:p>
          <a:p>
            <a:pPr marL="285750" indent="-285750">
              <a:buFont typeface="Wingdings" pitchFamily="2" charset="2"/>
              <a:buChar char="v"/>
            </a:pPr>
            <a:r>
              <a:rPr lang="ru-RU" dirty="0" smtClean="0"/>
              <a:t>попытайтесь закрыть кран на баллоне, обернув руки мокрой тряпкой. Если это невозможно (огонь на прокладке, кран деформирован в результате нагрева и т.д.), не задувайте пламя - возможен взрыв;</a:t>
            </a:r>
          </a:p>
          <a:p>
            <a:pPr marL="285750" indent="-285750">
              <a:buFont typeface="Wingdings" pitchFamily="2" charset="2"/>
              <a:buChar char="v"/>
            </a:pPr>
            <a:r>
              <a:rPr lang="ru-RU" dirty="0" smtClean="0"/>
              <a:t>не пытайтесь выносить или переставлять куда-либо баллон со сжатым газом, пока он не охладился: от малейшего толчка он может взорваться.</a:t>
            </a:r>
            <a:endParaRPr lang="ru-RU" dirty="0"/>
          </a:p>
        </p:txBody>
      </p:sp>
    </p:spTree>
    <p:extLst>
      <p:ext uri="{BB962C8B-B14F-4D97-AF65-F5344CB8AC3E}">
        <p14:creationId xmlns:p14="http://schemas.microsoft.com/office/powerpoint/2010/main" xmlns="" val="39576280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561" y="260648"/>
            <a:ext cx="8568952" cy="6494085"/>
          </a:xfrm>
          <a:prstGeom prst="rect">
            <a:avLst/>
          </a:prstGeom>
        </p:spPr>
        <p:txBody>
          <a:bodyPr wrap="square">
            <a:spAutoFit/>
          </a:bodyPr>
          <a:lstStyle/>
          <a:p>
            <a:r>
              <a:rPr lang="ru-RU" sz="1600" dirty="0" smtClean="0">
                <a:solidFill>
                  <a:srgbClr val="FF0000"/>
                </a:solidFill>
              </a:rPr>
              <a:t>Если вы обнаружили ЗАПАХ ГАЗА В ПОДЪЕЗДЕ то:</a:t>
            </a:r>
          </a:p>
          <a:p>
            <a:pPr marL="285750" indent="-285750">
              <a:buFont typeface="Wingdings" pitchFamily="2" charset="2"/>
              <a:buChar char="v"/>
            </a:pPr>
            <a:r>
              <a:rPr lang="ru-RU" sz="1600" dirty="0" smtClean="0"/>
              <a:t>немедленно позвоните в аварийную газовую службу. Вместе с соседями постарайтесь выявить место и источник утечки газа. Если необходимо проникнуть в квартиру, откуда идет газ, ломайте дверь;</a:t>
            </a:r>
          </a:p>
          <a:p>
            <a:pPr marL="285750" indent="-285750">
              <a:buFont typeface="Wingdings" pitchFamily="2" charset="2"/>
              <a:buChar char="v"/>
            </a:pPr>
            <a:r>
              <a:rPr lang="ru-RU" sz="1600" dirty="0" smtClean="0"/>
              <a:t>объявите об опасности всем жильцам дома, убедите их не пользоваться электрическими звонками и открытым огнем. Сообщите диспетчеру ГРЭП о случившемся и попросите временно отключить лифт в подъезде (предварительно выведя оттуда людей);</a:t>
            </a:r>
          </a:p>
          <a:p>
            <a:pPr marL="285750" indent="-285750">
              <a:buFont typeface="Wingdings" pitchFamily="2" charset="2"/>
              <a:buChar char="v"/>
            </a:pPr>
            <a:r>
              <a:rPr lang="ru-RU" sz="1600" dirty="0" smtClean="0"/>
              <a:t>эвакуируйте жильцов из ближайших к источнику утечки газа квартир, выведите на улицу детей и престарелых, дыша через мокрый платок;</a:t>
            </a:r>
          </a:p>
          <a:p>
            <a:pPr marL="285750" indent="-285750">
              <a:buFont typeface="Wingdings" pitchFamily="2" charset="2"/>
              <a:buChar char="v"/>
            </a:pPr>
            <a:r>
              <a:rPr lang="ru-RU" sz="1600" dirty="0" smtClean="0"/>
              <a:t>распахните в подъезде окна и двери, тщательно проветрите его.</a:t>
            </a:r>
          </a:p>
          <a:p>
            <a:pPr marL="285750" indent="-285750">
              <a:buFont typeface="Wingdings" pitchFamily="2" charset="2"/>
              <a:buChar char="v"/>
            </a:pPr>
            <a:r>
              <a:rPr lang="ru-RU" sz="1600" dirty="0" smtClean="0"/>
              <a:t>По прибытии специалистов газовой службы укажите им источник утечки газа и выполняйте их указания.</a:t>
            </a:r>
          </a:p>
          <a:p>
            <a:endParaRPr lang="ru-RU" sz="1600" dirty="0" smtClean="0"/>
          </a:p>
          <a:p>
            <a:r>
              <a:rPr lang="ru-RU" sz="1600" dirty="0" smtClean="0">
                <a:solidFill>
                  <a:srgbClr val="FF0000"/>
                </a:solidFill>
              </a:rPr>
              <a:t>Если произошел ВЗРЫВ ГАЗА то:</a:t>
            </a:r>
          </a:p>
          <a:p>
            <a:pPr marL="285750" indent="-285750">
              <a:buFont typeface="Wingdings" pitchFamily="2" charset="2"/>
              <a:buChar char="v"/>
            </a:pPr>
            <a:r>
              <a:rPr lang="ru-RU" sz="1600" dirty="0" smtClean="0"/>
              <a:t>немедленно вызывайте аварийную газовую службу, пожарную охрану, милицию и “Скорую помощь”, по возможности спасайте соседей из-под обломков стен и перекрытий, применяя подручные средства (ломы, лопаты, автомобильный домкрат и т.п.), тушите пожар. Будьте предельно осторожны: взрывы могут повториться;</a:t>
            </a:r>
          </a:p>
          <a:p>
            <a:pPr marL="285750" indent="-285750">
              <a:buFont typeface="Wingdings" pitchFamily="2" charset="2"/>
              <a:buChar char="v"/>
            </a:pPr>
            <a:r>
              <a:rPr lang="ru-RU" sz="1600" dirty="0" smtClean="0"/>
              <a:t>если во время взрыва у соседей вы находились в квартире, перекройте подачу газа и выключите электричество, немедленно покиньте квартиру, закрыв за собой дверь;</a:t>
            </a:r>
          </a:p>
          <a:p>
            <a:pPr marL="285750" indent="-285750">
              <a:buFont typeface="Wingdings" pitchFamily="2" charset="2"/>
              <a:buChar char="v"/>
            </a:pPr>
            <a:r>
              <a:rPr lang="ru-RU" sz="1600" dirty="0" smtClean="0"/>
              <a:t>если вы не заняты тушением пожара или спасением людей, выйдите на улицу и, оставаясь там до прибытия команды пожарных, вызовите “Скорую”; окажите первую помощь пострадавшим.</a:t>
            </a:r>
          </a:p>
          <a:p>
            <a:pPr marL="285750" indent="-285750">
              <a:buFont typeface="Wingdings" pitchFamily="2" charset="2"/>
              <a:buChar char="v"/>
            </a:pPr>
            <a:r>
              <a:rPr lang="ru-RU" sz="1600" dirty="0" smtClean="0"/>
              <a:t>И последнее - если вам дорого ваша жизнь - откажитесь от использования газовых приборов. Используйте электрические плиты для приготовления пищи, они конечно дорогие, но наверное не дороже вашей жизни!</a:t>
            </a:r>
            <a:endParaRPr lang="ru-RU" sz="1600" dirty="0"/>
          </a:p>
        </p:txBody>
      </p:sp>
    </p:spTree>
    <p:extLst>
      <p:ext uri="{BB962C8B-B14F-4D97-AF65-F5344CB8AC3E}">
        <p14:creationId xmlns:p14="http://schemas.microsoft.com/office/powerpoint/2010/main" xmlns="" val="154293603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55576" y="332657"/>
            <a:ext cx="7776864" cy="936104"/>
          </a:xfrm>
        </p:spPr>
        <p:txBody>
          <a:bodyPr/>
          <a:lstStyle/>
          <a:p>
            <a:r>
              <a:rPr lang="ru-RU" dirty="0"/>
              <a:t> Едкие вещества, кипящие жидкости, пар</a:t>
            </a:r>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1340768"/>
            <a:ext cx="3888432" cy="5206082"/>
          </a:xfrm>
        </p:spPr>
      </p:pic>
      <p:sp>
        <p:nvSpPr>
          <p:cNvPr id="7" name="Текст 6"/>
          <p:cNvSpPr>
            <a:spLocks noGrp="1"/>
          </p:cNvSpPr>
          <p:nvPr>
            <p:ph type="body" sz="half" idx="2"/>
          </p:nvPr>
        </p:nvSpPr>
        <p:spPr>
          <a:xfrm>
            <a:off x="4644008" y="1340768"/>
            <a:ext cx="4248471" cy="5256584"/>
          </a:xfrm>
        </p:spPr>
        <p:txBody>
          <a:bodyPr>
            <a:normAutofit fontScale="70000" lnSpcReduction="20000"/>
          </a:bodyPr>
          <a:lstStyle/>
          <a:p>
            <a:r>
              <a:rPr lang="ru-RU" b="1" dirty="0"/>
              <a:t>Около 85% сильных ожогов люди получают в домашних условиях, как правило, на кухне, где маленькие дети, оставленные без присмотра хотя бы на секунду, подвергаются огромному риску.</a:t>
            </a:r>
          </a:p>
          <a:p>
            <a:endParaRPr lang="ru-RU" dirty="0"/>
          </a:p>
          <a:p>
            <a:r>
              <a:rPr lang="ru-RU" dirty="0">
                <a:solidFill>
                  <a:srgbClr val="FF0000"/>
                </a:solidFill>
              </a:rPr>
              <a:t>Меры по предупреждению ожогов:</a:t>
            </a:r>
          </a:p>
          <a:p>
            <a:endParaRPr lang="ru-RU" dirty="0"/>
          </a:p>
          <a:p>
            <a:r>
              <a:rPr lang="ru-RU" dirty="0"/>
              <a:t>присматривать за кастрюлями с кипящими жидкостями;</a:t>
            </a:r>
          </a:p>
          <a:p>
            <a:r>
              <a:rPr lang="ru-RU" dirty="0"/>
              <a:t>самые большие кастрюли ставить ближе к центру плиты, рукоятки не должны выдаваться за край плиты;</a:t>
            </a:r>
          </a:p>
          <a:p>
            <a:r>
              <a:rPr lang="ru-RU" dirty="0"/>
              <a:t>всегда закрывать духовку;</a:t>
            </a:r>
          </a:p>
          <a:p>
            <a:r>
              <a:rPr lang="ru-RU" dirty="0"/>
              <a:t>тщательно выполнять инструкции по использованию сковородок под большим давлением и кофеварок;</a:t>
            </a:r>
          </a:p>
          <a:p>
            <a:r>
              <a:rPr lang="ru-RU" dirty="0"/>
              <a:t>никогда не пользуйтесь воспламеняющимися веществами вблизи от огня;</a:t>
            </a:r>
          </a:p>
          <a:p>
            <a:r>
              <a:rPr lang="ru-RU" dirty="0"/>
              <a:t>бутылки с алкоголем или другими воспламеняющимися жидкостями, используемыми для поливания шашлыка, могут быть взрывоопасны;</a:t>
            </a:r>
          </a:p>
          <a:p>
            <a:r>
              <a:rPr lang="ru-RU" dirty="0"/>
              <a:t>не давайте детям за столом горячий бульон, он может вызвать серьезные ожоги;</a:t>
            </a:r>
          </a:p>
          <a:p>
            <a:r>
              <a:rPr lang="ru-RU" dirty="0"/>
              <a:t>при заполнении ванны водой надо открыть сначала кран с холодной, а затем с горячей водой;</a:t>
            </a:r>
          </a:p>
          <a:p>
            <a:r>
              <a:rPr lang="ru-RU" dirty="0"/>
              <a:t>осторожно обращайтесь с кислотами и щелочами;</a:t>
            </a:r>
          </a:p>
          <a:p>
            <a:r>
              <a:rPr lang="ru-RU" dirty="0"/>
              <a:t>одежда из нейлона мгновенно воспламеняется, а когда ее пытаются снять, она прилипает к коже, делая раны еще глубже, хлопчатобумажная одежда защищает от ожогов, вызванных взрывами, она загорается не так быстро;</a:t>
            </a:r>
          </a:p>
          <a:p>
            <a:r>
              <a:rPr lang="ru-RU" dirty="0"/>
              <a:t>кипящая жидкость, попавшая на тело, вызывает большее поражение, чем огонь.</a:t>
            </a:r>
          </a:p>
          <a:p>
            <a:r>
              <a:rPr lang="ru-RU" dirty="0"/>
              <a:t>Ожоги несут три опасности: шок, инфекцию (причина почти половины смертельных исходов), длительный процесс рубцевания. Помощь можно оказывать только при простых ожогах. Рекомендации касающиеся ожогов, см. в главе “Первая медицинская помощь”.</a:t>
            </a:r>
          </a:p>
        </p:txBody>
      </p:sp>
    </p:spTree>
    <p:extLst>
      <p:ext uri="{BB962C8B-B14F-4D97-AF65-F5344CB8AC3E}">
        <p14:creationId xmlns:p14="http://schemas.microsoft.com/office/powerpoint/2010/main" xmlns="" val="38258661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1" y="260649"/>
            <a:ext cx="4245102" cy="648071"/>
          </a:xfrm>
        </p:spPr>
        <p:txBody>
          <a:bodyPr/>
          <a:lstStyle/>
          <a:p>
            <a:r>
              <a:rPr lang="ru-RU" dirty="0"/>
              <a:t>ДОМАШНЯЯ УБОРКА</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260648"/>
            <a:ext cx="3711550" cy="6264695"/>
          </a:xfrm>
        </p:spPr>
      </p:pic>
      <p:sp>
        <p:nvSpPr>
          <p:cNvPr id="4" name="Текст 3"/>
          <p:cNvSpPr>
            <a:spLocks noGrp="1"/>
          </p:cNvSpPr>
          <p:nvPr>
            <p:ph type="body" sz="half" idx="2"/>
          </p:nvPr>
        </p:nvSpPr>
        <p:spPr>
          <a:xfrm>
            <a:off x="4211961" y="1052736"/>
            <a:ext cx="4234344" cy="5472608"/>
          </a:xfrm>
        </p:spPr>
        <p:txBody>
          <a:bodyPr>
            <a:normAutofit fontScale="92500" lnSpcReduction="20000"/>
          </a:bodyPr>
          <a:lstStyle/>
          <a:p>
            <a:r>
              <a:rPr lang="ru-RU" dirty="0"/>
              <a:t>Часто во время уборки мы используем всевозможные чистящие, моющие, полирующие средства. Отказаться от них нельзя, но соблюдать меры предосторожности можно и нужно:</a:t>
            </a:r>
          </a:p>
          <a:p>
            <a:r>
              <a:rPr lang="ru-RU" dirty="0"/>
              <a:t>— откажитесь от использования аэрозолей. Вместо них приобретите аналогичные средства в жидком виде;</a:t>
            </a:r>
          </a:p>
          <a:p>
            <a:r>
              <a:rPr lang="ru-RU" dirty="0"/>
              <a:t>— постарайтесь не применять чистящие средства с сильным запахом. Если же от использования таких препаратов отказаться нельзя, обязательно надевайте, маску, а затем хорошо проветривайте помещение;</a:t>
            </a:r>
          </a:p>
          <a:p>
            <a:r>
              <a:rPr lang="ru-RU" dirty="0"/>
              <a:t>— если информация на этикетке содержит предупреждение о токсичности вещества, не используйте это средство;</a:t>
            </a:r>
          </a:p>
          <a:p>
            <a:r>
              <a:rPr lang="ru-RU" dirty="0"/>
              <a:t>— одежду лучше чистить не в домашних условиях, а в химчистке. Либо перепоручите эту обязанность своим домашним;</a:t>
            </a:r>
          </a:p>
          <a:p>
            <a:r>
              <a:rPr lang="ru-RU" dirty="0"/>
              <a:t>— во время уборки и мытья посуды пользуйтесь перчатками. А чтобы ваша кожа не пересыхала, сначала наденьте матерчатые перчатки, а сверху уже резиновые;</a:t>
            </a:r>
          </a:p>
          <a:p>
            <a:r>
              <a:rPr lang="ru-RU" dirty="0"/>
              <a:t>— никогда не используйте одновременно моющие средства, основанные на аммиаке и хлоре, так как при смешивании эти вещества выделяют токсичные пары.</a:t>
            </a:r>
          </a:p>
          <a:p>
            <a:endParaRPr lang="ru-RU" dirty="0"/>
          </a:p>
          <a:p>
            <a:endParaRPr lang="ru-RU" dirty="0"/>
          </a:p>
        </p:txBody>
      </p:sp>
    </p:spTree>
    <p:extLst>
      <p:ext uri="{BB962C8B-B14F-4D97-AF65-F5344CB8AC3E}">
        <p14:creationId xmlns:p14="http://schemas.microsoft.com/office/powerpoint/2010/main" xmlns="" val="37223743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772816"/>
            <a:ext cx="8640960" cy="4752527"/>
          </a:xfrm>
        </p:spPr>
      </p:pic>
      <p:sp>
        <p:nvSpPr>
          <p:cNvPr id="6" name="Текст 5"/>
          <p:cNvSpPr>
            <a:spLocks noGrp="1"/>
          </p:cNvSpPr>
          <p:nvPr>
            <p:ph type="body" sz="half" idx="2"/>
          </p:nvPr>
        </p:nvSpPr>
        <p:spPr>
          <a:xfrm>
            <a:off x="539552" y="332656"/>
            <a:ext cx="8122776" cy="5788445"/>
          </a:xfrm>
        </p:spPr>
        <p:txBody>
          <a:bodyPr>
            <a:normAutofit/>
          </a:bodyPr>
          <a:lstStyle/>
          <a:p>
            <a:r>
              <a:rPr lang="ru-RU" sz="2400" dirty="0">
                <a:solidFill>
                  <a:srgbClr val="C00000"/>
                </a:solidFill>
              </a:rPr>
              <a:t>Очень трудно заставить людей соблюдать правила безопасности дома, где тем не менее </a:t>
            </a:r>
            <a:r>
              <a:rPr lang="ru-RU" sz="2400" dirty="0" smtClean="0">
                <a:solidFill>
                  <a:srgbClr val="C00000"/>
                </a:solidFill>
              </a:rPr>
              <a:t>происходит </a:t>
            </a:r>
            <a:r>
              <a:rPr lang="ru-RU" sz="2400" dirty="0">
                <a:solidFill>
                  <a:srgbClr val="C00000"/>
                </a:solidFill>
              </a:rPr>
              <a:t>наибольшее количество несчастных случаев.</a:t>
            </a:r>
          </a:p>
        </p:txBody>
      </p:sp>
    </p:spTree>
    <p:extLst>
      <p:ext uri="{BB962C8B-B14F-4D97-AF65-F5344CB8AC3E}">
        <p14:creationId xmlns:p14="http://schemas.microsoft.com/office/powerpoint/2010/main" xmlns="" val="19439137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fontScale="92500" lnSpcReduction="20000"/>
          </a:bodyPr>
          <a:lstStyle/>
          <a:p>
            <a:pPr>
              <a:buFont typeface="Wingdings" pitchFamily="2" charset="2"/>
              <a:buChar char="v"/>
            </a:pPr>
            <a:r>
              <a:rPr lang="ru-RU" dirty="0" smtClean="0"/>
              <a:t>Каждый </a:t>
            </a:r>
            <a:r>
              <a:rPr lang="ru-RU" dirty="0"/>
              <a:t>должен использовать любой шанс, чтобы выжить. </a:t>
            </a:r>
            <a:endParaRPr lang="ru-RU" dirty="0" smtClean="0"/>
          </a:p>
          <a:p>
            <a:pPr>
              <a:buFont typeface="Wingdings" pitchFamily="2" charset="2"/>
              <a:buChar char="v"/>
            </a:pPr>
            <a:r>
              <a:rPr lang="ru-RU" dirty="0" smtClean="0"/>
              <a:t>Главный </a:t>
            </a:r>
            <a:r>
              <a:rPr lang="ru-RU" dirty="0"/>
              <a:t>постулат выживания - обязанность, возможность и необходимость сохранения своего здоровья, своих сил, своей жизни для решения более значимых задач. </a:t>
            </a:r>
            <a:endParaRPr lang="ru-RU" dirty="0" smtClean="0"/>
          </a:p>
          <a:p>
            <a:pPr>
              <a:buFont typeface="Wingdings" pitchFamily="2" charset="2"/>
              <a:buChar char="v"/>
            </a:pPr>
            <a:r>
              <a:rPr lang="ru-RU" dirty="0" smtClean="0"/>
              <a:t>Необходимо </a:t>
            </a:r>
            <a:r>
              <a:rPr lang="ru-RU" dirty="0"/>
              <a:t>обрести понимание о себе, об окружающем мире и месте в нем человека. </a:t>
            </a:r>
            <a:endParaRPr lang="ru-RU" dirty="0" smtClean="0"/>
          </a:p>
          <a:p>
            <a:pPr>
              <a:buFont typeface="Wingdings" pitchFamily="2" charset="2"/>
              <a:buChar char="v"/>
            </a:pPr>
            <a:r>
              <a:rPr lang="ru-RU" dirty="0" smtClean="0"/>
              <a:t>Научиться </a:t>
            </a:r>
            <a:r>
              <a:rPr lang="ru-RU" dirty="0"/>
              <a:t>выбирать линию персонального поведения в сложных человеческих взаимоотношениях, а также взаимодействиях в современном технологическом обществе, направленную на избавление от стрессов. </a:t>
            </a:r>
            <a:endParaRPr lang="ru-RU" dirty="0" smtClean="0"/>
          </a:p>
          <a:p>
            <a:pPr>
              <a:buFont typeface="Wingdings" pitchFamily="2" charset="2"/>
              <a:buChar char="v"/>
            </a:pPr>
            <a:r>
              <a:rPr lang="ru-RU" dirty="0" smtClean="0"/>
              <a:t>Всякому </a:t>
            </a:r>
            <a:r>
              <a:rPr lang="ru-RU" dirty="0"/>
              <a:t>человеку нужно жить, сохраняя себя как личность, приумножая это в других.</a:t>
            </a:r>
          </a:p>
        </p:txBody>
      </p:sp>
      <p:sp>
        <p:nvSpPr>
          <p:cNvPr id="5" name="Заголовок 4"/>
          <p:cNvSpPr>
            <a:spLocks noGrp="1"/>
          </p:cNvSpPr>
          <p:nvPr>
            <p:ph type="title"/>
          </p:nvPr>
        </p:nvSpPr>
        <p:spPr/>
        <p:txBody>
          <a:bodyPr/>
          <a:lstStyle/>
          <a:p>
            <a:r>
              <a:rPr lang="ru-RU" dirty="0" smtClean="0"/>
              <a:t>Главные постулаты:</a:t>
            </a:r>
            <a:endParaRPr lang="ru-RU" dirty="0"/>
          </a:p>
        </p:txBody>
      </p:sp>
    </p:spTree>
    <p:extLst>
      <p:ext uri="{BB962C8B-B14F-4D97-AF65-F5344CB8AC3E}">
        <p14:creationId xmlns:p14="http://schemas.microsoft.com/office/powerpoint/2010/main" xmlns="" val="238662710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sz="half" idx="2"/>
          </p:nvPr>
        </p:nvSpPr>
        <p:spPr>
          <a:xfrm>
            <a:off x="4427984" y="260648"/>
            <a:ext cx="4464495" cy="6336704"/>
          </a:xfrm>
        </p:spPr>
        <p:txBody>
          <a:bodyPr>
            <a:normAutofit fontScale="85000" lnSpcReduction="20000"/>
          </a:bodyPr>
          <a:lstStyle/>
          <a:p>
            <a:r>
              <a:rPr lang="ru-RU" dirty="0"/>
              <a:t>Когда кажется, что мы защищены от опасностей города, именно в нашей квартире нас подстерегает все те ловушки, жертвами которых ежегодно становятся тысячи людей. Этому способствует все более широкое использование бытовых электроприборов, не соответствующих нормам безопасности, и небрежность при строительстве жилья. Например, отсутствие заземления электроприборов или дифференцированного выключателя является источником многих бед, обрушивающихся в основном на домохозяек и детей. Наиболее частые причины несчастных случаев - это рассеянность, неосторожность, легкомыслие при использовании ядовитых веществ, сложных приспособлений и электроприборов.</a:t>
            </a:r>
          </a:p>
          <a:p>
            <a:endParaRPr lang="ru-RU" dirty="0"/>
          </a:p>
          <a:p>
            <a:r>
              <a:rPr lang="ru-RU" dirty="0"/>
              <a:t>Большая часть бытовых происшествий со смертельным исходом вызвана:</a:t>
            </a:r>
          </a:p>
          <a:p>
            <a:endParaRPr lang="ru-RU" dirty="0"/>
          </a:p>
          <a:p>
            <a:pPr marL="285750" indent="-285750">
              <a:buFont typeface="Arial" pitchFamily="34" charset="0"/>
              <a:buChar char="•"/>
            </a:pPr>
            <a:r>
              <a:rPr lang="ru-RU" dirty="0"/>
              <a:t>случайными падениями;</a:t>
            </a:r>
          </a:p>
          <a:p>
            <a:pPr marL="285750" indent="-285750">
              <a:buFont typeface="Arial" pitchFamily="34" charset="0"/>
              <a:buChar char="•"/>
            </a:pPr>
            <a:r>
              <a:rPr lang="ru-RU" dirty="0"/>
              <a:t>удушьем и утоплением;</a:t>
            </a:r>
          </a:p>
          <a:p>
            <a:pPr marL="285750" indent="-285750">
              <a:buFont typeface="Arial" pitchFamily="34" charset="0"/>
              <a:buChar char="•"/>
            </a:pPr>
            <a:r>
              <a:rPr lang="ru-RU" dirty="0"/>
              <a:t>отравлением газом и другими веществами;</a:t>
            </a:r>
          </a:p>
          <a:p>
            <a:pPr marL="285750" indent="-285750">
              <a:buFont typeface="Arial" pitchFamily="34" charset="0"/>
              <a:buChar char="•"/>
            </a:pPr>
            <a:r>
              <a:rPr lang="ru-RU" dirty="0"/>
              <a:t>поражением электричеством;</a:t>
            </a:r>
          </a:p>
          <a:p>
            <a:pPr marL="285750" indent="-285750">
              <a:buFont typeface="Arial" pitchFamily="34" charset="0"/>
              <a:buChar char="•"/>
            </a:pPr>
            <a:r>
              <a:rPr lang="ru-RU" dirty="0"/>
              <a:t>падением предметов;</a:t>
            </a:r>
          </a:p>
          <a:p>
            <a:pPr marL="285750" indent="-285750">
              <a:buFont typeface="Arial" pitchFamily="34" charset="0"/>
              <a:buChar char="•"/>
            </a:pPr>
            <a:r>
              <a:rPr lang="ru-RU" dirty="0"/>
              <a:t>пожарами;</a:t>
            </a:r>
          </a:p>
          <a:p>
            <a:pPr marL="285750" indent="-285750">
              <a:buFont typeface="Arial" pitchFamily="34" charset="0"/>
              <a:buChar char="•"/>
            </a:pPr>
            <a:r>
              <a:rPr lang="ru-RU" dirty="0"/>
              <a:t>природными факторами (переохлаждение, солнечные и тепловые удары);</a:t>
            </a:r>
          </a:p>
          <a:p>
            <a:pPr marL="285750" indent="-285750">
              <a:buFont typeface="Arial" pitchFamily="34" charset="0"/>
              <a:buChar char="•"/>
            </a:pPr>
            <a:r>
              <a:rPr lang="ru-RU" dirty="0"/>
              <a:t>кипящими жидкостями;</a:t>
            </a:r>
          </a:p>
          <a:p>
            <a:pPr marL="285750" indent="-285750">
              <a:buFont typeface="Arial" pitchFamily="34" charset="0"/>
              <a:buChar char="•"/>
            </a:pPr>
            <a:r>
              <a:rPr lang="ru-RU" dirty="0"/>
              <a:t>неосторожным обращением с оружием и домашними инструментами.</a:t>
            </a:r>
          </a:p>
        </p:txBody>
      </p:sp>
      <p:pic>
        <p:nvPicPr>
          <p:cNvPr id="16" name="Объект 1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260648"/>
            <a:ext cx="3960440" cy="6120680"/>
          </a:xfrm>
        </p:spPr>
      </p:pic>
    </p:spTree>
    <p:extLst>
      <p:ext uri="{BB962C8B-B14F-4D97-AF65-F5344CB8AC3E}">
        <p14:creationId xmlns:p14="http://schemas.microsoft.com/office/powerpoint/2010/main" xmlns="" val="33001526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332656"/>
            <a:ext cx="4574611" cy="1456928"/>
          </a:xfrm>
        </p:spPr>
        <p:txBody>
          <a:bodyPr/>
          <a:lstStyle/>
          <a:p>
            <a:r>
              <a:rPr lang="ru-RU" sz="6000" dirty="0" smtClean="0"/>
              <a:t>Падения</a:t>
            </a:r>
            <a:endParaRPr lang="ru-RU" sz="60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3" y="332656"/>
            <a:ext cx="3744416" cy="6192688"/>
          </a:xfrm>
        </p:spPr>
      </p:pic>
      <p:sp>
        <p:nvSpPr>
          <p:cNvPr id="4" name="Текст 3"/>
          <p:cNvSpPr>
            <a:spLocks noGrp="1"/>
          </p:cNvSpPr>
          <p:nvPr>
            <p:ph type="body" sz="half" idx="2"/>
          </p:nvPr>
        </p:nvSpPr>
        <p:spPr>
          <a:xfrm>
            <a:off x="3995936" y="2276872"/>
            <a:ext cx="4824535" cy="1872208"/>
          </a:xfrm>
        </p:spPr>
        <p:txBody>
          <a:bodyPr>
            <a:noAutofit/>
          </a:bodyPr>
          <a:lstStyle/>
          <a:p>
            <a:r>
              <a:rPr lang="ru-RU" sz="2000" b="1" dirty="0"/>
              <a:t>В современных домах с натертыми воском или покрытыми лаком полами, с шаткими переносными лестницами, пластиковыми стульями, ножки которых скользят, неустойчивыми табуретками, со скользящими по полу коврами факторы риска значительны. Это приводит к несчастным случаям чаще всего из-за невнимательности.</a:t>
            </a:r>
          </a:p>
        </p:txBody>
      </p:sp>
    </p:spTree>
    <p:extLst>
      <p:ext uri="{BB962C8B-B14F-4D97-AF65-F5344CB8AC3E}">
        <p14:creationId xmlns:p14="http://schemas.microsoft.com/office/powerpoint/2010/main" xmlns="" val="410600891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404664"/>
            <a:ext cx="8424936" cy="6340197"/>
          </a:xfrm>
          <a:prstGeom prst="rect">
            <a:avLst/>
          </a:prstGeom>
        </p:spPr>
        <p:txBody>
          <a:bodyPr wrap="square">
            <a:spAutoFit/>
          </a:bodyPr>
          <a:lstStyle/>
          <a:p>
            <a:r>
              <a:rPr lang="ru-RU" sz="1400" b="1" dirty="0" smtClean="0">
                <a:solidFill>
                  <a:srgbClr val="FF0000"/>
                </a:solidFill>
              </a:rPr>
              <a:t>Чтобы избежать падения:</a:t>
            </a:r>
          </a:p>
          <a:p>
            <a:endParaRPr lang="ru-RU" sz="1400" dirty="0" smtClean="0"/>
          </a:p>
          <a:p>
            <a:pPr marL="285750" indent="-285750">
              <a:buFont typeface="Wingdings" pitchFamily="2" charset="2"/>
              <a:buChar char="v"/>
            </a:pPr>
            <a:r>
              <a:rPr lang="ru-RU" sz="1400" dirty="0" smtClean="0"/>
              <a:t>не натирайте воском полы, тем более лестницы, особенно если в доме есть пожилые люди или дети; научите детей осторожно, не спеша, спускаться по лестнице;</a:t>
            </a:r>
          </a:p>
          <a:p>
            <a:pPr marL="285750" indent="-285750">
              <a:buFont typeface="Wingdings" pitchFamily="2" charset="2"/>
              <a:buChar char="v"/>
            </a:pPr>
            <a:r>
              <a:rPr lang="ru-RU" sz="1400" dirty="0" smtClean="0"/>
              <a:t>если на пол проливается жидкость, нужно сразу же вытереть ее, чтобы не поскользнуться;</a:t>
            </a:r>
          </a:p>
          <a:p>
            <a:pPr marL="285750" indent="-285750">
              <a:buFont typeface="Wingdings" pitchFamily="2" charset="2"/>
              <a:buChar char="v"/>
            </a:pPr>
            <a:r>
              <a:rPr lang="ru-RU" sz="1400" dirty="0" smtClean="0"/>
              <a:t>не оставляйте предметы и игрушки на полу, чтобы не споткнуться;</a:t>
            </a:r>
          </a:p>
          <a:p>
            <a:pPr marL="285750" indent="-285750">
              <a:buFont typeface="Wingdings" pitchFamily="2" charset="2"/>
              <a:buChar char="v"/>
            </a:pPr>
            <a:r>
              <a:rPr lang="ru-RU" sz="1400" dirty="0" smtClean="0"/>
              <a:t>обращайте внимание на устойчивость стульев, переносных лестниц и т.д.;</a:t>
            </a:r>
          </a:p>
          <a:p>
            <a:pPr marL="285750" indent="-285750">
              <a:buFont typeface="Wingdings" pitchFamily="2" charset="2"/>
              <a:buChar char="v"/>
            </a:pPr>
            <a:r>
              <a:rPr lang="ru-RU" sz="1400" dirty="0" smtClean="0"/>
              <a:t>не садитесь на высокие табуретки перед открытым окном;</a:t>
            </a:r>
          </a:p>
          <a:p>
            <a:pPr marL="285750" indent="-285750">
              <a:buFont typeface="Wingdings" pitchFamily="2" charset="2"/>
              <a:buChar char="v"/>
            </a:pPr>
            <a:r>
              <a:rPr lang="ru-RU" sz="1400" dirty="0" smtClean="0"/>
              <a:t>приделайте защитную сетку к окну и какое-нибудь предохранительное устройство на балконе, предотвращающие выпадение детей;</a:t>
            </a:r>
          </a:p>
          <a:p>
            <a:pPr marL="285750" indent="-285750">
              <a:buFont typeface="Wingdings" pitchFamily="2" charset="2"/>
              <a:buChar char="v"/>
            </a:pPr>
            <a:r>
              <a:rPr lang="ru-RU" sz="1400" dirty="0" smtClean="0"/>
              <a:t>следите за тем, чтобы ковры плотно прилегали к полу, их можно закрепить с помощью клейкой ленты, а во время уборки легко поднять;</a:t>
            </a:r>
          </a:p>
          <a:p>
            <a:pPr marL="285750" indent="-285750">
              <a:buFont typeface="Wingdings" pitchFamily="2" charset="2"/>
              <a:buChar char="v"/>
            </a:pPr>
            <a:r>
              <a:rPr lang="ru-RU" sz="1400" dirty="0" smtClean="0"/>
              <a:t>будьте осторожны и попросите вам помочь, забираясь на складную лестницу, чтобы помыть окна, поменять занавески, лампочку, протереть люстру (для этого необходимо отключить электричество);</a:t>
            </a:r>
          </a:p>
          <a:p>
            <a:pPr marL="285750" indent="-285750">
              <a:buFont typeface="Wingdings" pitchFamily="2" charset="2"/>
              <a:buChar char="v"/>
            </a:pPr>
            <a:r>
              <a:rPr lang="ru-RU" sz="1400" dirty="0" smtClean="0"/>
              <a:t>лестницы сами по себе, если они крутые или скользкие, являются наиболее частой причиной несчастных случаев;</a:t>
            </a:r>
          </a:p>
          <a:p>
            <a:pPr marL="285750" indent="-285750">
              <a:buFont typeface="Wingdings" pitchFamily="2" charset="2"/>
              <a:buChar char="v"/>
            </a:pPr>
            <a:r>
              <a:rPr lang="ru-RU" sz="1400" dirty="0" smtClean="0"/>
              <a:t>для лестниц используйте нескользящие покрытия;</a:t>
            </a:r>
          </a:p>
          <a:p>
            <a:pPr marL="285750" indent="-285750">
              <a:buFont typeface="Wingdings" pitchFamily="2" charset="2"/>
              <a:buChar char="v"/>
            </a:pPr>
            <a:r>
              <a:rPr lang="ru-RU" sz="1400" dirty="0" smtClean="0"/>
              <a:t>поднимаясь или спускаясь по лестнице, не несите перед собой пакетов, из-за которых не видно ступенек; не давайте детям нести бутылки или другие хрупкие и опасные предметы;</a:t>
            </a:r>
          </a:p>
          <a:p>
            <a:pPr marL="285750" indent="-285750">
              <a:buFont typeface="Wingdings" pitchFamily="2" charset="2"/>
              <a:buChar char="v"/>
            </a:pPr>
            <a:r>
              <a:rPr lang="ru-RU" sz="1400" dirty="0" smtClean="0"/>
              <a:t>запрещайте детям кататься по перилам;</a:t>
            </a:r>
          </a:p>
          <a:p>
            <a:pPr marL="285750" indent="-285750">
              <a:buFont typeface="Wingdings" pitchFamily="2" charset="2"/>
              <a:buChar char="v"/>
            </a:pPr>
            <a:r>
              <a:rPr lang="ru-RU" sz="1400" dirty="0" smtClean="0"/>
              <a:t>будьте внимательны, проходя через вращающиеся, а также стеклянные двери;</a:t>
            </a:r>
          </a:p>
          <a:p>
            <a:pPr marL="285750" indent="-285750">
              <a:buFont typeface="Wingdings" pitchFamily="2" charset="2"/>
              <a:buChar char="v"/>
            </a:pPr>
            <a:r>
              <a:rPr lang="ru-RU" sz="1400" dirty="0" smtClean="0"/>
              <a:t>необходимо предусмотреть защитные приспособления перед витражами и стеклянными дверьми, чтобы дети не разбили их, катаясь на велосипедах, играя с машинами, колясками. Разбитое стекло может стать причиной очень тяжелых повреждений;</a:t>
            </a:r>
          </a:p>
          <a:p>
            <a:pPr marL="285750" indent="-285750">
              <a:buFont typeface="Wingdings" pitchFamily="2" charset="2"/>
              <a:buChar char="v"/>
            </a:pPr>
            <a:r>
              <a:rPr lang="ru-RU" sz="1400" dirty="0" smtClean="0"/>
              <a:t>не забывайте классический пример с кожурой банана или арбуза, нечаянно наступив на которые, можно поскользнуться.</a:t>
            </a:r>
          </a:p>
          <a:p>
            <a:r>
              <a:rPr lang="ru-RU" sz="1400" dirty="0" smtClean="0">
                <a:solidFill>
                  <a:srgbClr val="0070C0"/>
                </a:solidFill>
              </a:rPr>
              <a:t>Занимаясь домашними делами, возьмите себе за правило работать спокойно. Это будет и менее утомительно, и принесет большую отдачу. Лучше подольше поработать, чем угодить в больницу с травмами, вызванными спешкой или усталостью.</a:t>
            </a:r>
            <a:endParaRPr lang="ru-RU" sz="1400" dirty="0">
              <a:solidFill>
                <a:srgbClr val="0070C0"/>
              </a:solidFill>
            </a:endParaRPr>
          </a:p>
        </p:txBody>
      </p:sp>
    </p:spTree>
    <p:extLst>
      <p:ext uri="{BB962C8B-B14F-4D97-AF65-F5344CB8AC3E}">
        <p14:creationId xmlns:p14="http://schemas.microsoft.com/office/powerpoint/2010/main" xmlns="" val="210549428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352928" cy="5139869"/>
          </a:xfrm>
          <a:prstGeom prst="rect">
            <a:avLst/>
          </a:prstGeom>
        </p:spPr>
        <p:txBody>
          <a:bodyPr wrap="square">
            <a:spAutoFit/>
          </a:bodyPr>
          <a:lstStyle/>
          <a:p>
            <a:r>
              <a:rPr lang="ru-RU" sz="2400" b="1" dirty="0" smtClean="0">
                <a:solidFill>
                  <a:srgbClr val="002060"/>
                </a:solidFill>
              </a:rPr>
              <a:t>Отравления</a:t>
            </a:r>
          </a:p>
          <a:p>
            <a:endParaRPr lang="ru-RU" sz="1600" dirty="0" smtClean="0"/>
          </a:p>
          <a:p>
            <a:r>
              <a:rPr lang="ru-RU" sz="1600" dirty="0" smtClean="0"/>
              <a:t>Отравления происходят практически всегда по небрежности: из-за использования отравы от насекомых или употребления в пищу фруктов, овощей, зелени, обработанных какими-то химикатами, из-за прикосновения к яду от грызунов без тщательного мытья рук. Иногда достаточно вдохнуть токсичное вещество, чтобы наступило отравление.</a:t>
            </a:r>
          </a:p>
          <a:p>
            <a:endParaRPr lang="ru-RU" sz="1600" dirty="0" smtClean="0"/>
          </a:p>
          <a:p>
            <a:r>
              <a:rPr lang="ru-RU" sz="1600" dirty="0" smtClean="0"/>
              <a:t>Необходимо научиться оценивать опасность препаратов, внимательно изучать способ их применения. Помните: многие чистящие вещества и кислоты, служащие для уборки дома, имеют очень высокую степень токсичности. Самые опасные из них - пятновыводители, </a:t>
            </a:r>
            <a:r>
              <a:rPr lang="ru-RU" sz="1600" dirty="0" err="1" smtClean="0"/>
              <a:t>противокоррозийные</a:t>
            </a:r>
            <a:r>
              <a:rPr lang="ru-RU" sz="1600" dirty="0" smtClean="0"/>
              <a:t> средства, жидкости для промывки сантехники.</a:t>
            </a:r>
          </a:p>
          <a:p>
            <a:endParaRPr lang="ru-RU" sz="1600" dirty="0" smtClean="0"/>
          </a:p>
          <a:p>
            <a:r>
              <a:rPr lang="ru-RU" sz="1600" dirty="0" smtClean="0"/>
              <a:t>Запомните следующие правила:</a:t>
            </a:r>
          </a:p>
          <a:p>
            <a:endParaRPr lang="ru-RU" sz="1600" dirty="0" smtClean="0"/>
          </a:p>
          <a:p>
            <a:pPr marL="285750" indent="-285750">
              <a:buFont typeface="Wingdings" pitchFamily="2" charset="2"/>
              <a:buChar char="v"/>
            </a:pPr>
            <a:r>
              <a:rPr lang="ru-RU" sz="1600" dirty="0" smtClean="0"/>
              <a:t>каждый препарат должен иметь свою упаковку и четкую, хорошо читаемую этикетку;</a:t>
            </a:r>
          </a:p>
          <a:p>
            <a:pPr marL="285750" indent="-285750">
              <a:buFont typeface="Wingdings" pitchFamily="2" charset="2"/>
              <a:buChar char="v"/>
            </a:pPr>
            <a:r>
              <a:rPr lang="ru-RU" sz="1600" dirty="0" smtClean="0"/>
              <a:t>никогда не используйте емкости от пищевых продуктов для хранения моющих и чистящих средств и других токсичных препаратов, в особенности бутылки из-под минеральной воды, тонизирующих напитков и соков;</a:t>
            </a:r>
          </a:p>
          <a:p>
            <a:pPr marL="285750" indent="-285750">
              <a:buFont typeface="Wingdings" pitchFamily="2" charset="2"/>
              <a:buChar char="v"/>
            </a:pPr>
            <a:r>
              <a:rPr lang="ru-RU" sz="1600" dirty="0" smtClean="0"/>
              <a:t>не ставьте их в кухонный шкаф рядом с пищевыми продуктами, а отведите для них специальное место.</a:t>
            </a:r>
            <a:endParaRPr lang="ru-RU" sz="1600" dirty="0"/>
          </a:p>
        </p:txBody>
      </p:sp>
    </p:spTree>
    <p:extLst>
      <p:ext uri="{BB962C8B-B14F-4D97-AF65-F5344CB8AC3E}">
        <p14:creationId xmlns:p14="http://schemas.microsoft.com/office/powerpoint/2010/main" xmlns="" val="26366790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1"/>
            <a:ext cx="4178174" cy="5000636"/>
          </a:xfrm>
        </p:spPr>
      </p:pic>
      <p:sp>
        <p:nvSpPr>
          <p:cNvPr id="8" name="Текст 7"/>
          <p:cNvSpPr>
            <a:spLocks noGrp="1"/>
          </p:cNvSpPr>
          <p:nvPr>
            <p:ph type="body" sz="half" idx="2"/>
          </p:nvPr>
        </p:nvSpPr>
        <p:spPr>
          <a:xfrm>
            <a:off x="4499992" y="404664"/>
            <a:ext cx="4320479" cy="6076477"/>
          </a:xfrm>
        </p:spPr>
        <p:txBody>
          <a:bodyPr>
            <a:normAutofit/>
          </a:bodyPr>
          <a:lstStyle/>
          <a:p>
            <a:r>
              <a:rPr lang="ru-RU" dirty="0"/>
              <a:t>Около половины случаев отравлений вызвано медикаментами, в остальных случаях “виновниками” становятся чистящие и моющие средства, пятновыводители, употребление в пищу грибов, испорченных или зараженных продуктов. К числу едких бытовых ядов относятся: кислоты (соляная, щавелевая, серная), скипидар, аммиак, бензин, отбеливающий раствор, воск для мебели, чистящие средства, дезинфицирующие растворы, фенол (карболовая кислота), йод, жидкость для зажигалок, керосин, каустическая сода, растворители.</a:t>
            </a:r>
          </a:p>
          <a:p>
            <a:endParaRPr lang="ru-RU" dirty="0"/>
          </a:p>
          <a:p>
            <a:r>
              <a:rPr lang="ru-RU" dirty="0">
                <a:solidFill>
                  <a:schemeClr val="bg2">
                    <a:lumMod val="25000"/>
                  </a:schemeClr>
                </a:solidFill>
              </a:rPr>
              <a:t>Как вести себя в случае отравления этими веществами?</a:t>
            </a:r>
          </a:p>
          <a:p>
            <a:endParaRPr lang="ru-RU" dirty="0">
              <a:solidFill>
                <a:schemeClr val="bg2">
                  <a:lumMod val="25000"/>
                </a:schemeClr>
              </a:solidFill>
            </a:endParaRPr>
          </a:p>
          <a:p>
            <a:r>
              <a:rPr lang="ru-RU" dirty="0"/>
              <a:t>Для этого необходимо вызвать рвоту; полезно обильное питье молока, воды, фруктовых соков; можно съесть сырое яйцо, картофельное пюре. Если пострадавший потерял сознание, положите его лицом вниз, голова должна быть ниже тазобедренной части туловища.</a:t>
            </a:r>
          </a:p>
        </p:txBody>
      </p:sp>
    </p:spTree>
    <p:extLst>
      <p:ext uri="{BB962C8B-B14F-4D97-AF65-F5344CB8AC3E}">
        <p14:creationId xmlns:p14="http://schemas.microsoft.com/office/powerpoint/2010/main" xmlns="" val="41303345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283968" y="260648"/>
            <a:ext cx="4392488" cy="5500413"/>
          </a:xfrm>
        </p:spPr>
        <p:txBody>
          <a:bodyPr>
            <a:normAutofit/>
          </a:bodyPr>
          <a:lstStyle/>
          <a:p>
            <a:r>
              <a:rPr lang="ru-RU" dirty="0">
                <a:solidFill>
                  <a:srgbClr val="002060"/>
                </a:solidFill>
              </a:rPr>
              <a:t>Чтобы избежать пищевого отравления:</a:t>
            </a:r>
          </a:p>
          <a:p>
            <a:endParaRPr lang="ru-RU" dirty="0"/>
          </a:p>
          <a:p>
            <a:pPr marL="285750" indent="-285750">
              <a:buFont typeface="Wingdings" pitchFamily="2" charset="2"/>
              <a:buChar char="v"/>
            </a:pPr>
            <a:r>
              <a:rPr lang="ru-RU" dirty="0"/>
              <a:t>употребляйте только те грибы, которые хорошо знаете (или лучше вовсе откажитесь от употребления грибов);</a:t>
            </a:r>
          </a:p>
          <a:p>
            <a:pPr marL="285750" indent="-285750">
              <a:buFont typeface="Wingdings" pitchFamily="2" charset="2"/>
              <a:buChar char="v"/>
            </a:pPr>
            <a:r>
              <a:rPr lang="ru-RU" dirty="0"/>
              <a:t>не приобретайте и выбрасывайте продукты, срок хранения которых истек, а также консервы со вздутыми крышками и те, из которых выходит газ в момент вскрытия;</a:t>
            </a:r>
          </a:p>
          <a:p>
            <a:pPr marL="285750" indent="-285750">
              <a:buFont typeface="Wingdings" pitchFamily="2" charset="2"/>
              <a:buChar char="v"/>
            </a:pPr>
            <a:r>
              <a:rPr lang="ru-RU" dirty="0"/>
              <a:t>покупайте водку и другие алкогольные напитки только в надежных и проверенных временем магазинах, ни в коем случае не покупайте их в ларьках а также с рук;</a:t>
            </a:r>
          </a:p>
          <a:p>
            <a:pPr marL="285750" indent="-285750">
              <a:buFont typeface="Wingdings" pitchFamily="2" charset="2"/>
              <a:buChar char="v"/>
            </a:pPr>
            <a:r>
              <a:rPr lang="ru-RU" dirty="0"/>
              <a:t>если какой-либо продукт вызывает подозрение - несвойственным вкусом, запахом и т.д. - смело выбрасывайте его;</a:t>
            </a:r>
          </a:p>
          <a:p>
            <a:pPr marL="285750" indent="-285750">
              <a:buFont typeface="Wingdings" pitchFamily="2" charset="2"/>
              <a:buChar char="v"/>
            </a:pPr>
            <a:r>
              <a:rPr lang="ru-RU" dirty="0"/>
              <a:t>будьте внимательны с залежавшимся мясом, особенно с потрохами;</a:t>
            </a:r>
          </a:p>
          <a:p>
            <a:pPr marL="285750" indent="-285750">
              <a:buFont typeface="Wingdings" pitchFamily="2" charset="2"/>
              <a:buChar char="v"/>
            </a:pPr>
            <a:r>
              <a:rPr lang="ru-RU" dirty="0"/>
              <a:t>не собирайте моллюсков (мидии и гребешки) в порту.</a:t>
            </a: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476672"/>
            <a:ext cx="3600400" cy="4320480"/>
          </a:xfrm>
        </p:spPr>
      </p:pic>
    </p:spTree>
    <p:extLst>
      <p:ext uri="{BB962C8B-B14F-4D97-AF65-F5344CB8AC3E}">
        <p14:creationId xmlns:p14="http://schemas.microsoft.com/office/powerpoint/2010/main" xmlns="" val="123707689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260648"/>
            <a:ext cx="3422483" cy="712180"/>
          </a:xfrm>
        </p:spPr>
        <p:txBody>
          <a:bodyPr/>
          <a:lstStyle/>
          <a:p>
            <a:r>
              <a:rPr lang="ru-RU" dirty="0" smtClean="0"/>
              <a:t>Электричество</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14480" y="1142984"/>
            <a:ext cx="5676662" cy="3000396"/>
          </a:xfrm>
        </p:spPr>
      </p:pic>
      <p:sp>
        <p:nvSpPr>
          <p:cNvPr id="4" name="Текст 3"/>
          <p:cNvSpPr>
            <a:spLocks noGrp="1"/>
          </p:cNvSpPr>
          <p:nvPr>
            <p:ph type="body" sz="half" idx="2"/>
          </p:nvPr>
        </p:nvSpPr>
        <p:spPr>
          <a:xfrm>
            <a:off x="323529" y="4293096"/>
            <a:ext cx="8122776" cy="2376264"/>
          </a:xfrm>
        </p:spPr>
        <p:txBody>
          <a:bodyPr>
            <a:normAutofit fontScale="92500" lnSpcReduction="20000"/>
          </a:bodyPr>
          <a:lstStyle/>
          <a:p>
            <a:r>
              <a:rPr lang="ru-RU" dirty="0"/>
              <a:t>Существует закон, который гласит, что в квартире все материалы, приспособления, оборудование и электроприборы должны быть выполнены и установлены точно в соответствии с техническими требованиями. Чтобы иметь гарантии безопасности, необходимо обратиться за помощью к специалистам.</a:t>
            </a:r>
          </a:p>
          <a:p>
            <a:endParaRPr lang="ru-RU" dirty="0"/>
          </a:p>
          <a:p>
            <a:r>
              <a:rPr lang="ru-RU" dirty="0"/>
              <a:t>Следует подчеркнуть, что если бытовые электроприборы (электрические одеяла, фены, тостеры, </a:t>
            </a:r>
            <a:r>
              <a:rPr lang="ru-RU" dirty="0" err="1"/>
              <a:t>электромиксеры</a:t>
            </a:r>
            <a:r>
              <a:rPr lang="ru-RU" dirty="0"/>
              <a:t>, электропечи, стиральные машины и т.д.) не снабжены заключением о качестве, то они потенциально опасны. Все электроприборы должны быть сделаны квалифицированными специалистами и на них должны быть установлены особые выключатели, отключающие электроэнергию в случае пробоя или поражения электрическим током, а также быть заземлены, что уменьшает риск поражения током.</a:t>
            </a:r>
          </a:p>
        </p:txBody>
      </p:sp>
    </p:spTree>
    <p:extLst>
      <p:ext uri="{BB962C8B-B14F-4D97-AF65-F5344CB8AC3E}">
        <p14:creationId xmlns:p14="http://schemas.microsoft.com/office/powerpoint/2010/main" xmlns="" val="118707031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2987</Words>
  <Application>Microsoft Office PowerPoint</Application>
  <PresentationFormat>Экран (4:3)</PresentationFormat>
  <Paragraphs>164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Твердый переплет</vt:lpstr>
      <vt:lpstr>Профилактика безопасности в быту</vt:lpstr>
      <vt:lpstr>Слайд 2</vt:lpstr>
      <vt:lpstr>Слайд 3</vt:lpstr>
      <vt:lpstr>Падения</vt:lpstr>
      <vt:lpstr>Слайд 5</vt:lpstr>
      <vt:lpstr>Слайд 6</vt:lpstr>
      <vt:lpstr>Слайд 7</vt:lpstr>
      <vt:lpstr>Слайд 8</vt:lpstr>
      <vt:lpstr>Электричество</vt:lpstr>
      <vt:lpstr>Слайд 10</vt:lpstr>
      <vt:lpstr>Падения предметов.</vt:lpstr>
      <vt:lpstr>Газ</vt:lpstr>
      <vt:lpstr>Слайд 13</vt:lpstr>
      <vt:lpstr>Слайд 14</vt:lpstr>
      <vt:lpstr>Слайд 15</vt:lpstr>
      <vt:lpstr>Слайд 16</vt:lpstr>
      <vt:lpstr>Слайд 17</vt:lpstr>
      <vt:lpstr> Едкие вещества, кипящие жидкости, пар</vt:lpstr>
      <vt:lpstr>ДОМАШНЯЯ УБОРКА</vt:lpstr>
      <vt:lpstr>Главные постулаты:</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безопасности в быту</dc:title>
  <dc:creator>www.MRMARKER.ru</dc:creator>
  <cp:lastModifiedBy>Яна Сергеевна</cp:lastModifiedBy>
  <cp:revision>12</cp:revision>
  <dcterms:created xsi:type="dcterms:W3CDTF">2012-03-09T13:44:23Z</dcterms:created>
  <dcterms:modified xsi:type="dcterms:W3CDTF">2019-05-18T05:14:03Z</dcterms:modified>
</cp:coreProperties>
</file>